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9AF1-05A0-4115-94F3-86315A361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C5DF2-669F-4350-AAFA-A628DC05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112C7-BFC2-4D03-BED1-17688123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97018-F731-4FE2-A98A-7F171100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D931-3EC4-43E7-BF05-0B637D7D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429E-E1EC-4DE0-9981-01EBFC28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77FCB-BE6A-492D-855D-1537AF4EF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883A-0723-431C-A65C-16E20938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3DECD-CA25-4699-87D1-21D7B360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5E2A-F237-4270-9426-78329555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5CAF9-F04C-4D39-9259-C796B09C8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F4A9D-D24E-449B-BE19-6A070A70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7654-F9A1-46E6-BCA6-F5160D9F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152C-72F5-45A8-A2F9-59908668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9BFB-B2DA-40EE-BEC7-D5D1EEC8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7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1320-466B-4CA4-ACDA-8A5D3B10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E061-CCA6-422D-A1CC-5DCAD2DD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E0FF4-7F0D-4B18-A8C3-2CE55033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A13D-930D-453A-93CB-40D9E9BE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CBE7-458A-4F58-A679-F9ED6704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9C4-0084-47D1-B2BC-4217530E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09039-6586-4DF1-82CB-29A5950A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E1E8-EED9-4048-A9A2-5D5E381F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1BEC-659E-4D28-8E18-EB064BF3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3151-90F8-420F-932F-F151C649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8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AB69-3B8D-4149-B20E-FEA6A109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12BF-4262-4791-8485-D2D40B6A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109FC-5856-4ACC-B99E-4B5AE048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2ED4-A558-49DF-A088-62E2FA2A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C544A-5680-402A-9F0E-784DD27A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A2B40-0670-44E1-878E-F72225C6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705A-6F98-481E-BA68-80057DF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8CDB0-CCF0-4E39-AF8F-32C2CF56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ED2D-7C8A-4454-BC3C-50DAD826D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A77B9-B7A3-4603-811C-DD8838656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93BBC-C7B6-433D-9CE4-A8785DDE7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720F4-74AD-489E-9E69-9FBBF0FE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D4AD0-0498-4D8D-A46C-2F31323F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82C26-8C10-40C3-8237-8138D451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695C-C7C8-49B8-8F8C-92091C18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DC57F-5B41-4084-AF2F-EEB70797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C7953-1332-433E-98D5-A6F2EA68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FFDDE-CE87-4F58-A6B0-9513C647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327AD-FE84-4ACC-B03F-835467BE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A644-C648-4EA6-A94C-04CE6538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4784-8038-4823-A080-E0A93EC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1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9E02-B40F-4CC0-B9A7-4C8D69D9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21E0-E943-4B30-86C4-65214AA9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5A406-9915-45CD-9919-18832EA62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0588D-29B6-4AEB-A1AF-23236813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BA179-1F79-4E25-B90C-CA263C6C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194F2-F914-4CDF-90F9-AF0C6ECC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9E85-96BF-4FB4-93A7-AFD42C21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AEBB0-8806-4037-9D32-4B238096D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E45B1-95DA-4808-87E8-7FE28E1AF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5C493-2F0F-416A-9E56-EA00F0B1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20F2F-1C87-4628-8BBE-ED6EDE5F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CAD40-7924-4093-B354-02B6C89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9817-8B3B-4529-9A3C-25D1DD0A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23A00-2E9C-4823-B5BD-44138FE2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078FD-B26E-47FF-BD8D-5138F73B4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0048-BE7F-42FA-9988-5AB94F6487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E6003-2F39-42B7-851D-2FB1A5351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63BCD-2B9E-40A3-8C5E-89DC590CB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7B43-E0DC-4172-8288-6611BCA1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yTOF@dfci.harvard.edu" TargetMode="External"/><Relationship Id="rId2" Type="http://schemas.openxmlformats.org/officeDocument/2006/relationships/hyperlink" Target="mailto:ericr_haas@dfci.harvar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ma-cytof.dana-farber.org/core-videos.html" TargetMode="External"/><Relationship Id="rId4" Type="http://schemas.openxmlformats.org/officeDocument/2006/relationships/hyperlink" Target="https://www.flowjo.com/exchange/#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ma-cytof.dana-farber.org/core-video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lowjo.com/exchange/#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6765-38E4-4508-88EE-F56F15F53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352" y="1881575"/>
            <a:ext cx="9231295" cy="128121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Don’t Ignore the Iridium Seminar #4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75A10-853A-40FE-8B1E-19858097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630" y="4361525"/>
            <a:ext cx="2994734" cy="894547"/>
          </a:xfrm>
        </p:spPr>
        <p:txBody>
          <a:bodyPr>
            <a:noAutofit/>
          </a:bodyPr>
          <a:lstStyle/>
          <a:p>
            <a:r>
              <a:rPr lang="en-US" sz="1200" dirty="0"/>
              <a:t>Eric R. Haas</a:t>
            </a:r>
          </a:p>
          <a:p>
            <a:r>
              <a:rPr lang="en-US" sz="1200" dirty="0"/>
              <a:t>Dana-Farber Cancer Institute</a:t>
            </a:r>
          </a:p>
          <a:p>
            <a:r>
              <a:rPr lang="en-US" sz="1200" dirty="0"/>
              <a:t>Longwood Medical Area CyTOF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4675C-DBC2-4180-9D83-9CB325914B4B}"/>
              </a:ext>
            </a:extLst>
          </p:cNvPr>
          <p:cNvSpPr txBox="1"/>
          <p:nvPr/>
        </p:nvSpPr>
        <p:spPr>
          <a:xfrm>
            <a:off x="2635186" y="3531326"/>
            <a:ext cx="692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Advanced CyTOF Analysis Workflow Tutorial</a:t>
            </a:r>
          </a:p>
        </p:txBody>
      </p:sp>
    </p:spTree>
    <p:extLst>
      <p:ext uri="{BB962C8B-B14F-4D97-AF65-F5344CB8AC3E}">
        <p14:creationId xmlns:p14="http://schemas.microsoft.com/office/powerpoint/2010/main" val="9229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AB58-1C97-463F-900A-AAE5F49F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Export Individual Samples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D8D1E-583A-488E-9980-1929D68E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090" y="1825625"/>
            <a:ext cx="6062709" cy="4504154"/>
          </a:xfrm>
        </p:spPr>
        <p:txBody>
          <a:bodyPr>
            <a:normAutofit/>
          </a:bodyPr>
          <a:lstStyle/>
          <a:p>
            <a:r>
              <a:rPr lang="en-US" sz="2400" dirty="0"/>
              <a:t>Create a histogram with Group ID on the x-axis, right-click in the window, and select auto-gate on peaks (there should be N peaks, N=number of groups)</a:t>
            </a:r>
          </a:p>
          <a:p>
            <a:r>
              <a:rPr lang="en-US" sz="2400" dirty="0"/>
              <a:t>Export each newly created gate as a new sample, select all uncompensated parameters, which will export the newly created </a:t>
            </a:r>
            <a:r>
              <a:rPr lang="en-US" sz="2400" dirty="0" err="1"/>
              <a:t>tSNE</a:t>
            </a:r>
            <a:r>
              <a:rPr lang="en-US" sz="2400" dirty="0"/>
              <a:t>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B570-C836-4E67-B904-198C8E1B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8812"/>
            <a:ext cx="30861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1E1B-DA53-4ECC-8318-F25548FA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53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Step 7. Apply clustering or gating analysis performed on concatenated file to all exported individual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193D-E930-4FA8-933F-A36788A38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969" y="1621659"/>
            <a:ext cx="5582716" cy="1858100"/>
          </a:xfrm>
        </p:spPr>
        <p:txBody>
          <a:bodyPr>
            <a:normAutofit/>
          </a:bodyPr>
          <a:lstStyle/>
          <a:p>
            <a:r>
              <a:rPr lang="en-US" dirty="0"/>
              <a:t>Copy the </a:t>
            </a:r>
            <a:r>
              <a:rPr lang="en-US" dirty="0" err="1"/>
              <a:t>FlowSOM</a:t>
            </a:r>
            <a:r>
              <a:rPr lang="en-US" dirty="0"/>
              <a:t> meta-clusters </a:t>
            </a:r>
            <a:r>
              <a:rPr lang="en-US" b="1" dirty="0"/>
              <a:t>and</a:t>
            </a:r>
            <a:r>
              <a:rPr lang="en-US" dirty="0"/>
              <a:t> the </a:t>
            </a:r>
            <a:r>
              <a:rPr lang="en-US" dirty="0" err="1"/>
              <a:t>FlowSOM</a:t>
            </a:r>
            <a:r>
              <a:rPr lang="en-US" dirty="0"/>
              <a:t> parameter from the concatenated file and paste them to each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8A5FA-8AEE-4A16-B5D5-35383DAF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9" y="1286292"/>
            <a:ext cx="5308568" cy="273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D45C5-119F-40B3-B53F-48C9F6730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50"/>
          <a:stretch/>
        </p:blipFill>
        <p:spPr>
          <a:xfrm>
            <a:off x="2968103" y="4021009"/>
            <a:ext cx="5308569" cy="2727038"/>
          </a:xfrm>
          <a:prstGeom prst="rect">
            <a:avLst/>
          </a:prstGeom>
        </p:spPr>
      </p:pic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F4A12308-CEBF-43D4-81DB-0BE815BC784E}"/>
              </a:ext>
            </a:extLst>
          </p:cNvPr>
          <p:cNvSpPr/>
          <p:nvPr/>
        </p:nvSpPr>
        <p:spPr>
          <a:xfrm rot="5400000">
            <a:off x="2090869" y="3375170"/>
            <a:ext cx="586500" cy="1167967"/>
          </a:xfrm>
          <a:prstGeom prst="bentUpArrow">
            <a:avLst>
              <a:gd name="adj1" fmla="val 6106"/>
              <a:gd name="adj2" fmla="val 8159"/>
              <a:gd name="adj3" fmla="val 167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93B099A8-1E19-4445-8031-51F169355FF2}"/>
              </a:ext>
            </a:extLst>
          </p:cNvPr>
          <p:cNvSpPr/>
          <p:nvPr/>
        </p:nvSpPr>
        <p:spPr>
          <a:xfrm rot="5400000">
            <a:off x="1323242" y="4540240"/>
            <a:ext cx="2121751" cy="1167969"/>
          </a:xfrm>
          <a:prstGeom prst="bentUpArrow">
            <a:avLst>
              <a:gd name="adj1" fmla="val 3066"/>
              <a:gd name="adj2" fmla="val 4359"/>
              <a:gd name="adj3" fmla="val 84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07BA-AE9E-4BF0-9730-05BABAF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8. Compare samples or groups and visualize with </a:t>
            </a:r>
            <a:r>
              <a:rPr lang="en-US" dirty="0" err="1"/>
              <a:t>tSNE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9D21-CA25-4955-BFB9-5636802D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1" y="2589105"/>
            <a:ext cx="5464946" cy="2568821"/>
          </a:xfrm>
        </p:spPr>
        <p:txBody>
          <a:bodyPr/>
          <a:lstStyle/>
          <a:p>
            <a:r>
              <a:rPr lang="en-US" dirty="0"/>
              <a:t>Compare marker intensity, cell population frequencies, cluster frequencies, or any other parameters between groups or samples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56898-32DB-4586-9D89-3CBCA084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2054"/>
            <a:ext cx="4909562" cy="57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1D80-997E-47CE-8A67-18A64630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Workflow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8B44-7B04-4F09-8DE2-9C152008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Samples were labeled, combined, and analyzed together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This analysis was used to gain insight into differences between samples or sample groups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These results can be quantified and further analyzed in the statistics software of your choice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Results from this analysis can be used to power more informed conclusions about the experiment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BF4E-0994-44E1-BDEF-24A44C96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AB84-E34A-41C1-964F-77C9360E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515600" cy="4351338"/>
          </a:xfrm>
        </p:spPr>
        <p:txBody>
          <a:bodyPr/>
          <a:lstStyle/>
          <a:p>
            <a:r>
              <a:rPr lang="en-US" dirty="0"/>
              <a:t>Please feel free to contact me with any questions at: </a:t>
            </a:r>
            <a:r>
              <a:rPr lang="en-US" dirty="0">
                <a:hlinkClick r:id="rId2"/>
              </a:rPr>
              <a:t>ericr_haas@dfci.harvard.edu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CyTOF@dfci.harvard.edu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FlowJo™ plugins, please visit the FlowJo Exchange: </a:t>
            </a:r>
            <a:r>
              <a:rPr lang="en-US" dirty="0">
                <a:hlinkClick r:id="rId4"/>
              </a:rPr>
              <a:t>https://www.flowjo.com/exchange/#/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our previous data analysis seminars, please visit our website: </a:t>
            </a:r>
            <a:r>
              <a:rPr lang="en-US" dirty="0">
                <a:hlinkClick r:id="rId5"/>
              </a:rPr>
              <a:t>https://lma-cytof.dana-farber.org/core-videos.html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2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5258-47A5-4F51-B9D2-AB18086C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338F-8952-45B6-B110-8BA9480F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178"/>
            <a:ext cx="10515600" cy="4351338"/>
          </a:xfrm>
        </p:spPr>
        <p:txBody>
          <a:bodyPr/>
          <a:lstStyle/>
          <a:p>
            <a:r>
              <a:rPr lang="en-US" dirty="0"/>
              <a:t>Dana-Farber Cancer Institute Flow and CyTOF Cores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Dana-Farber Cancer Institute Center for Immuno-Oncology Immune Assessment Lab (CIO-IAL)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John Quinn, PhD, FlowJo™</a:t>
            </a:r>
          </a:p>
        </p:txBody>
      </p:sp>
    </p:spTree>
    <p:extLst>
      <p:ext uri="{BB962C8B-B14F-4D97-AF65-F5344CB8AC3E}">
        <p14:creationId xmlns:p14="http://schemas.microsoft.com/office/powerpoint/2010/main" val="38103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F0A0-0B60-4405-B420-B3A79A4D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Workflow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945C-1477-4BF7-8CA1-420845B0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Main Idea: </a:t>
            </a:r>
          </a:p>
          <a:p>
            <a:pPr marL="0" indent="0">
              <a:buNone/>
            </a:pPr>
            <a:r>
              <a:rPr lang="en-US" dirty="0"/>
              <a:t>	This analysis workflow is intended for users interested in comparing samples from different </a:t>
            </a:r>
            <a:r>
              <a:rPr lang="en-US" dirty="0">
                <a:solidFill>
                  <a:srgbClr val="FF0000"/>
                </a:solidFill>
              </a:rPr>
              <a:t>time points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treatment groups</a:t>
            </a:r>
            <a:r>
              <a:rPr lang="en-US" dirty="0"/>
              <a:t>, or a combination of different </a:t>
            </a:r>
            <a:r>
              <a:rPr lang="en-US" dirty="0">
                <a:solidFill>
                  <a:srgbClr val="FF0000"/>
                </a:solidFill>
              </a:rPr>
              <a:t>experimental conditions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How can this be implemented: </a:t>
            </a:r>
          </a:p>
          <a:p>
            <a:pPr marL="0" indent="0">
              <a:buNone/>
            </a:pPr>
            <a:r>
              <a:rPr lang="en-US" dirty="0"/>
              <a:t>	This analysis can be used to compare </a:t>
            </a:r>
            <a:r>
              <a:rPr lang="en-US" dirty="0">
                <a:solidFill>
                  <a:srgbClr val="0070C0"/>
                </a:solidFill>
              </a:rPr>
              <a:t>antigen intensity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population percentages</a:t>
            </a:r>
            <a:r>
              <a:rPr lang="en-US" dirty="0"/>
              <a:t>, or </a:t>
            </a:r>
            <a:r>
              <a:rPr lang="en-US" dirty="0">
                <a:solidFill>
                  <a:srgbClr val="0070C0"/>
                </a:solidFill>
              </a:rPr>
              <a:t>any statistic </a:t>
            </a:r>
            <a:r>
              <a:rPr lang="en-US" dirty="0"/>
              <a:t>that may be of interest.</a:t>
            </a:r>
          </a:p>
        </p:txBody>
      </p:sp>
    </p:spTree>
    <p:extLst>
      <p:ext uri="{BB962C8B-B14F-4D97-AF65-F5344CB8AC3E}">
        <p14:creationId xmlns:p14="http://schemas.microsoft.com/office/powerpoint/2010/main" val="35087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4F59-C610-4F2C-AA2D-7C053D64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Steps to be Completed Prior to this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2E07-E53C-4145-A4D3-48D85A10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Experiment was designed, considering which controls are needed and which samples are to be analyzed in order to provide meaningful information in the context of the study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Panel was designed appropriately, keeping in mind potential spillover and proper antibody-isotope pairs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Panel was thoroughly titrated on samples as similar as possible to experimental samples. Titrations were used to inform antibody concentrations which maximize the signal to noise ratios for each marker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Experimental samples have been acquired and cleaned appropriately (see </a:t>
            </a:r>
            <a:r>
              <a:rPr lang="en-US" dirty="0">
                <a:hlinkClick r:id="rId2"/>
              </a:rPr>
              <a:t>Seminar #1 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9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D6F3-7ED6-46A1-BBC0-1451CCED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Overview of Analysis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5C42-DBD3-4CFB-81BD-261C85FE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files are cleaned to live, intact, single cells (previously completed)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Files are assigned a Group ID keyword based on which experimental group each sample belongs to  (ex. “Pre-” and “Post-” treatments)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Samples are concatenated into one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T-SNE is performed on concatenated file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Clustering is performed on concatenated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Individual samples are exported as new files, with new T-SNE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clustering or gating analysis performed on concatenated file to all exported individual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Clusters, statistics, and intensities can now be compared visually and qualitatively between samples/groups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1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BAC1-8D12-43F0-B56B-7D430C20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A98C-2729-471D-BCFE-F0BEDCB6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1598"/>
            <a:ext cx="10686495" cy="450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should be cleaned to include only viable, single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DB64-1F8F-45CA-A78D-CC3BD7EC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69" y="2352584"/>
            <a:ext cx="72478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638F-82AD-4840-91DE-328CDBD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Assign Group ID to samples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5F27-F827-4E1B-B8A0-707BFFBC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11" y="1843381"/>
            <a:ext cx="4928447" cy="4734972"/>
          </a:xfrm>
        </p:spPr>
        <p:txBody>
          <a:bodyPr>
            <a:normAutofit/>
          </a:bodyPr>
          <a:lstStyle/>
          <a:p>
            <a:r>
              <a:rPr lang="en-US" sz="2400" dirty="0"/>
              <a:t>Navigate to FlowJo tab, select “Experiment” button, and “Add Keyword” </a:t>
            </a:r>
          </a:p>
          <a:p>
            <a:r>
              <a:rPr lang="en-US" sz="2400" dirty="0"/>
              <a:t>Name keyword what you wish, to keep track of different groups, e.g. “Group ID”</a:t>
            </a:r>
          </a:p>
          <a:p>
            <a:r>
              <a:rPr lang="en-US" sz="2400" dirty="0"/>
              <a:t>Input Group ID information for each sample to be concatenated (“Timepoint X”, “Pre-Treatment”,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7DB82-BCED-4E9C-9240-E25BD6C62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" r="877"/>
          <a:stretch/>
        </p:blipFill>
        <p:spPr>
          <a:xfrm>
            <a:off x="5379128" y="2297288"/>
            <a:ext cx="6528172" cy="3082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C707AB-925F-4E38-89AF-F43EBF3E0AB8}"/>
              </a:ext>
            </a:extLst>
          </p:cNvPr>
          <p:cNvSpPr/>
          <p:nvPr/>
        </p:nvSpPr>
        <p:spPr>
          <a:xfrm>
            <a:off x="10741981" y="2086252"/>
            <a:ext cx="1279989" cy="3391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A6EB-933E-4EC2-8DD3-F8FBD332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Concatenate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D200-7B75-4C17-A390-7AA1AE98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5" y="1690688"/>
            <a:ext cx="3991251" cy="4427553"/>
          </a:xfrm>
        </p:spPr>
        <p:txBody>
          <a:bodyPr>
            <a:normAutofit/>
          </a:bodyPr>
          <a:lstStyle/>
          <a:p>
            <a:r>
              <a:rPr lang="en-US" sz="2000" dirty="0"/>
              <a:t>Select all samples, right click, and select export/concatenate populations</a:t>
            </a:r>
          </a:p>
          <a:p>
            <a:r>
              <a:rPr lang="en-US" sz="2000" dirty="0"/>
              <a:t>Navigate to “Concatenate”, choose the destination to save your file, select all uncompensated parameters, and </a:t>
            </a:r>
            <a:r>
              <a:rPr lang="en-US" sz="2000" u="sng" dirty="0">
                <a:solidFill>
                  <a:srgbClr val="FF0000"/>
                </a:solidFill>
              </a:rPr>
              <a:t>select the keyword used to label sample groups under the “Additional Parameters” tab</a:t>
            </a:r>
          </a:p>
          <a:p>
            <a:r>
              <a:rPr lang="en-US" sz="2000" dirty="0"/>
              <a:t>Then select the “Concatenate” button</a:t>
            </a:r>
          </a:p>
          <a:p>
            <a:pPr lvl="1"/>
            <a:r>
              <a:rPr lang="en-US" sz="1400" i="1" dirty="0"/>
              <a:t>Optional down-sample at this stage (using “include no more than” option)</a:t>
            </a:r>
            <a:r>
              <a:rPr lang="en-US" sz="1400" dirty="0"/>
              <a:t> </a:t>
            </a:r>
            <a:r>
              <a:rPr lang="en-US" sz="1400" i="1" dirty="0"/>
              <a:t>to include equal numbers of events for each file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1E952-353F-4587-9F15-71AF32D1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2" r="2790" b="7501"/>
          <a:stretch/>
        </p:blipFill>
        <p:spPr>
          <a:xfrm>
            <a:off x="4077966" y="1793289"/>
            <a:ext cx="8038626" cy="34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240D-29D8-4B70-8FFE-3544BF0C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4. Perform t-SNE on concatenated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218-3790-44DB-A490-6CA09D6E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48" y="1690688"/>
            <a:ext cx="3888418" cy="47346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With the concatenated file selected, navigate to the “Workspace” ribbon and select </a:t>
            </a:r>
            <a:r>
              <a:rPr lang="en-US" dirty="0" err="1"/>
              <a:t>tSNE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Choose your </a:t>
            </a:r>
            <a:r>
              <a:rPr lang="en-US" dirty="0" err="1"/>
              <a:t>tSNE</a:t>
            </a:r>
            <a:r>
              <a:rPr lang="en-US" dirty="0"/>
              <a:t> parameters (typically at least all phenotyping markers, however, I like to choose all markers for greater resolution)</a:t>
            </a:r>
          </a:p>
          <a:p>
            <a:endParaRPr lang="en-US" dirty="0"/>
          </a:p>
          <a:p>
            <a:r>
              <a:rPr lang="en-US" dirty="0"/>
              <a:t>Change the KNN algorithm to ANNOY, learning rate to 10% of the total event count, and gradient algorithm to Fit-SNE (these settings allow </a:t>
            </a:r>
            <a:r>
              <a:rPr lang="en-US" dirty="0" err="1"/>
              <a:t>tSNE</a:t>
            </a:r>
            <a:r>
              <a:rPr lang="en-US" dirty="0"/>
              <a:t> to run faster, without compromising the integrity of the analysis)</a:t>
            </a:r>
          </a:p>
          <a:p>
            <a:endParaRPr lang="en-US" dirty="0"/>
          </a:p>
          <a:p>
            <a:r>
              <a:rPr lang="en-US" dirty="0"/>
              <a:t>Select “Run” and wait…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FB6A-A4D4-4C1B-84AD-5885738D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2"/>
          <a:stretch/>
        </p:blipFill>
        <p:spPr>
          <a:xfrm>
            <a:off x="6166652" y="1577287"/>
            <a:ext cx="3950561" cy="48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1A48-8A8F-423B-B875-D9A6637F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5. Perform Clustering on concatenated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9D42-A4A7-4DC6-A853-B3FC6997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5" y="1772359"/>
            <a:ext cx="6450368" cy="4415377"/>
          </a:xfrm>
        </p:spPr>
        <p:txBody>
          <a:bodyPr>
            <a:normAutofit/>
          </a:bodyPr>
          <a:lstStyle/>
          <a:p>
            <a:r>
              <a:rPr lang="en-US" sz="2000" dirty="0"/>
              <a:t>After installing (and following the readme) the clustering plugin of choice from </a:t>
            </a:r>
            <a:r>
              <a:rPr lang="en-US" sz="2000" dirty="0">
                <a:hlinkClick r:id="rId2"/>
              </a:rPr>
              <a:t>FlowJo Exchange</a:t>
            </a:r>
            <a:r>
              <a:rPr lang="en-US" sz="2000" dirty="0"/>
              <a:t>, navigate to the “Workspace” ribbon and select your plugin from the “Plugins” dropdown menu</a:t>
            </a:r>
          </a:p>
          <a:p>
            <a:endParaRPr lang="en-US" sz="2000" dirty="0"/>
          </a:p>
          <a:p>
            <a:r>
              <a:rPr lang="en-US" sz="2000" dirty="0"/>
              <a:t> Select the parameters you wish to perform clustering on (for </a:t>
            </a:r>
            <a:r>
              <a:rPr lang="en-US" sz="2000" dirty="0" err="1"/>
              <a:t>FlowSOM</a:t>
            </a:r>
            <a:r>
              <a:rPr lang="en-US" sz="2000" dirty="0"/>
              <a:t>, you also need to input how many meta-clusters to use</a:t>
            </a:r>
          </a:p>
          <a:p>
            <a:endParaRPr lang="en-US" sz="2000" dirty="0"/>
          </a:p>
          <a:p>
            <a:r>
              <a:rPr lang="en-US" sz="2000" dirty="0"/>
              <a:t>While the number of meta-clusters may be unknown, it is better to input a higher number, then compare clusters to determine if the file is “</a:t>
            </a:r>
            <a:r>
              <a:rPr lang="en-US" sz="2000" dirty="0" err="1"/>
              <a:t>overclustered</a:t>
            </a:r>
            <a:r>
              <a:rPr lang="en-US" sz="2000" dirty="0"/>
              <a:t>”, at which point the analysis can be re-performed with less meta-clusters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658F6-7242-4E4B-AFB5-E26B371CE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4" r="-1"/>
          <a:stretch/>
        </p:blipFill>
        <p:spPr>
          <a:xfrm>
            <a:off x="7546018" y="1027906"/>
            <a:ext cx="3251189" cy="55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Words>888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Don’t Ignore the Iridium Seminar #4</vt:lpstr>
      <vt:lpstr>Why is this Workflow Useful?</vt:lpstr>
      <vt:lpstr>Review of Steps to be Completed Prior to this Analysis</vt:lpstr>
      <vt:lpstr>High-level Overview of Analysis Workflow</vt:lpstr>
      <vt:lpstr>Step 1. Cleaning</vt:lpstr>
      <vt:lpstr>Step 2. Assign Group ID to samples </vt:lpstr>
      <vt:lpstr>Step 3. Concatenate Samples</vt:lpstr>
      <vt:lpstr>Step 4. Perform t-SNE on concatenated file</vt:lpstr>
      <vt:lpstr>Step 5. Perform Clustering on concatenated file</vt:lpstr>
      <vt:lpstr>Step 6. Export Individual Samples </vt:lpstr>
      <vt:lpstr>Step 7. Apply clustering or gating analysis performed on concatenated file to all exported individual files</vt:lpstr>
      <vt:lpstr>Step 8. Compare samples or groups and visualize with tSNE</vt:lpstr>
      <vt:lpstr>Analysis Workflow Review</vt:lpstr>
      <vt:lpstr>Questions?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Ignore the Iridium Seminar #4 Advanced CyTOF analysis example workflow overview (in FlowJo)</dc:title>
  <dc:creator>Eric Haas</dc:creator>
  <cp:lastModifiedBy>Eric Haas</cp:lastModifiedBy>
  <cp:revision>48</cp:revision>
  <dcterms:created xsi:type="dcterms:W3CDTF">2020-04-20T16:59:20Z</dcterms:created>
  <dcterms:modified xsi:type="dcterms:W3CDTF">2020-04-27T17:20:17Z</dcterms:modified>
</cp:coreProperties>
</file>